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69" r:id="rId3"/>
    <p:sldId id="277" r:id="rId4"/>
    <p:sldId id="279" r:id="rId5"/>
    <p:sldId id="280" r:id="rId6"/>
    <p:sldId id="310" r:id="rId7"/>
    <p:sldId id="309" r:id="rId8"/>
    <p:sldId id="311" r:id="rId9"/>
    <p:sldId id="312" r:id="rId10"/>
    <p:sldId id="284" r:id="rId11"/>
    <p:sldId id="302" r:id="rId12"/>
    <p:sldId id="324" r:id="rId13"/>
    <p:sldId id="303" r:id="rId14"/>
    <p:sldId id="283" r:id="rId15"/>
    <p:sldId id="308" r:id="rId16"/>
    <p:sldId id="26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3ED"/>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86372" autoAdjust="0"/>
  </p:normalViewPr>
  <p:slideViewPr>
    <p:cSldViewPr>
      <p:cViewPr varScale="1">
        <p:scale>
          <a:sx n="73" d="100"/>
          <a:sy n="73" d="100"/>
        </p:scale>
        <p:origin x="-456"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human we are quite good at making sense of the information around us visually. </a:t>
            </a:r>
          </a:p>
          <a:p>
            <a:r>
              <a:rPr lang="en-US" dirty="0" smtClean="0"/>
              <a:t>One of the highest bandwidth cognitive channel we</a:t>
            </a:r>
            <a:r>
              <a:rPr lang="en-US" baseline="0" dirty="0" smtClean="0"/>
              <a:t> have</a:t>
            </a:r>
            <a:r>
              <a:rPr lang="en-US" dirty="0" smtClean="0"/>
              <a:t> vision and have 70% sense</a:t>
            </a:r>
            <a:r>
              <a:rPr lang="en-US" baseline="0" dirty="0" smtClean="0"/>
              <a:t> receptors located in our eyes.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a:p>
        </p:txBody>
      </p:sp>
    </p:spTree>
    <p:extLst>
      <p:ext uri="{BB962C8B-B14F-4D97-AF65-F5344CB8AC3E}">
        <p14:creationId xmlns:p14="http://schemas.microsoft.com/office/powerpoint/2010/main" val="1828842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have four datasets with nearly identical descriptive statistics. Pretty much the same means, same sample variance, same correlation values and linear regression lines within a few decimal places. The only issues was when you graph them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11</a:t>
            </a:fld>
            <a:endParaRPr lang="en-US"/>
          </a:p>
        </p:txBody>
      </p:sp>
    </p:spTree>
    <p:extLst>
      <p:ext uri="{BB962C8B-B14F-4D97-AF65-F5344CB8AC3E}">
        <p14:creationId xmlns:p14="http://schemas.microsoft.com/office/powerpoint/2010/main" val="3475198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they look pretty different. Here we can detect very different patterns visually</a:t>
            </a:r>
            <a:r>
              <a:rPr lang="en-US" baseline="0" dirty="0" smtClean="0"/>
              <a:t> than we could by just looking at the data or by taking the descriptive statistics.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64722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a:t>
            </a:r>
            <a:r>
              <a:rPr lang="en-US" baseline="0" dirty="0" smtClean="0"/>
              <a:t> helps provide these insights at various points in the process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13</a:t>
            </a:fld>
            <a:endParaRPr lang="en-US"/>
          </a:p>
        </p:txBody>
      </p:sp>
    </p:spTree>
    <p:extLst>
      <p:ext uri="{BB962C8B-B14F-4D97-AF65-F5344CB8AC3E}">
        <p14:creationId xmlns:p14="http://schemas.microsoft.com/office/powerpoint/2010/main" val="138758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smtClean="0"/>
              <a:t>, whether it’s to make decisions about the most appropriate algorithms to run, or show trends and patterns to other stakeholders or clients.</a:t>
            </a:r>
            <a:endParaRPr lang="en-US" smtClean="0"/>
          </a:p>
          <a:p>
            <a:endParaRPr lang="en-US" dirty="0" smtClean="0"/>
          </a:p>
          <a:p>
            <a:endParaRPr lang="en-US" dirty="0" smtClean="0"/>
          </a:p>
          <a:p>
            <a:endParaRPr lang="en-US" dirty="0" smtClean="0"/>
          </a:p>
          <a:p>
            <a:endParaRPr lang="en-US" dirty="0" smtClean="0"/>
          </a:p>
          <a:p>
            <a:r>
              <a:rPr lang="en-US" dirty="0" smtClean="0"/>
              <a:t>Example image for data science use</a:t>
            </a:r>
            <a:r>
              <a:rPr lang="en-US" baseline="0" dirty="0" smtClean="0"/>
              <a:t>.</a:t>
            </a:r>
          </a:p>
          <a:p>
            <a:r>
              <a:rPr lang="en-US" baseline="0" dirty="0" smtClean="0"/>
              <a:t>Photo: https://</a:t>
            </a:r>
            <a:r>
              <a:rPr lang="en-US" baseline="0" dirty="0" err="1" smtClean="0"/>
              <a:t>flic.kr</a:t>
            </a:r>
            <a:r>
              <a:rPr lang="en-US" baseline="0" dirty="0" smtClean="0"/>
              <a:t>/p/</a:t>
            </a:r>
            <a:r>
              <a:rPr lang="en-US" baseline="0" dirty="0" err="1" smtClean="0"/>
              <a:t>dvgxhd</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14</a:t>
            </a:fld>
            <a:endParaRPr lang="en-US"/>
          </a:p>
        </p:txBody>
      </p:sp>
    </p:spTree>
    <p:extLst>
      <p:ext uri="{BB962C8B-B14F-4D97-AF65-F5344CB8AC3E}">
        <p14:creationId xmlns:p14="http://schemas.microsoft.com/office/powerpoint/2010/main" val="325888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growing at an astounding</a:t>
            </a:r>
            <a:r>
              <a:rPr lang="en-US" baseline="0" dirty="0" smtClean="0"/>
              <a:t> rate, computational methods alone are not able to keep pace to explore, analyze and provide insights into all this data. </a:t>
            </a:r>
          </a:p>
          <a:p>
            <a:r>
              <a:rPr lang="en-US" baseline="0" dirty="0" smtClean="0"/>
              <a:t>You likely already appreciate given the field you’re studying and the dataset you’ve already worked with in your careers in and in classes.  There’s a lot there.</a:t>
            </a:r>
          </a:p>
          <a:p>
            <a:endParaRPr lang="en-US" baseline="0" dirty="0" smtClean="0"/>
          </a:p>
          <a:p>
            <a:r>
              <a:rPr lang="en-US" baseline="0" dirty="0" smtClean="0"/>
              <a:t>Photo: https://</a:t>
            </a:r>
            <a:r>
              <a:rPr lang="en-US" baseline="0" dirty="0" err="1" smtClean="0"/>
              <a:t>flic.kr</a:t>
            </a:r>
            <a:r>
              <a:rPr lang="en-US" baseline="0" dirty="0" smtClean="0"/>
              <a:t>/p/in4r4H</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a:t>
            </a:fld>
            <a:endParaRPr lang="en-US"/>
          </a:p>
        </p:txBody>
      </p:sp>
    </p:spTree>
    <p:extLst>
      <p:ext uri="{BB962C8B-B14F-4D97-AF65-F5344CB8AC3E}">
        <p14:creationId xmlns:p14="http://schemas.microsoft.com/office/powerpoint/2010/main" val="242528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data </a:t>
            </a:r>
            <a:r>
              <a:rPr lang="en-US" dirty="0" err="1" smtClean="0"/>
              <a:t>vis</a:t>
            </a:r>
            <a:r>
              <a:rPr lang="en-US" dirty="0" smtClean="0"/>
              <a:t> and how can this help us?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4</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DEFINITION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some abstraction of the data, it is represented visually in a form that is not the actual data. So a crowd scientist interpreting a photo of a crowd would not looing at abstract visual encodings, but if she turned encoded the people present with dots, or bubble shaped areas, now we’re talking, this would in fact be abstract visual encodings of data.</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Systems</a:t>
            </a:r>
            <a:r>
              <a:rPr lang="en-US" baseline="0" dirty="0" smtClean="0"/>
              <a:t>: how are these views represented. Increasingly this is done in ways supported by computers that allow for interactions and updated data in a way that is a bit different than ways presented by paper and pen, but we want to account for both so that’s what we mean by a system.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Ways of visually encoding data aren’t good or bad on their own, but are dependent on the types of insights you’re trying to glean or provide.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a:p>
        </p:txBody>
      </p:sp>
    </p:spTree>
    <p:extLst>
      <p:ext uri="{BB962C8B-B14F-4D97-AF65-F5344CB8AC3E}">
        <p14:creationId xmlns:p14="http://schemas.microsoft.com/office/powerpoint/2010/main" val="178846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a:t>
            </a:r>
            <a:r>
              <a:rPr lang="en-US" baseline="0" dirty="0" smtClean="0"/>
              <a:t> of how visualization, and more explicitly the proper encodings can drive</a:t>
            </a:r>
            <a:r>
              <a:rPr lang="en-US" dirty="0" smtClean="0"/>
              <a:t> actionable</a:t>
            </a:r>
            <a:r>
              <a:rPr lang="en-US" baseline="0" dirty="0" smtClean="0"/>
              <a:t> insights and allow us to offload some of our cognitive resources. Don’t worry, this one doesn’t involve guessing anything or talking to yourself. Here we have an map of downtown san </a:t>
            </a:r>
            <a:r>
              <a:rPr lang="en-US" baseline="0" dirty="0" err="1" smtClean="0"/>
              <a:t>francisco</a:t>
            </a:r>
            <a:r>
              <a:rPr lang="en-US" baseline="0" dirty="0" smtClean="0"/>
              <a:t> in the first, not too far from Berkeley, in a there are drawn </a:t>
            </a:r>
            <a:r>
              <a:rPr lang="en-US" baseline="0" dirty="0" err="1" smtClean="0"/>
              <a:t>isocost</a:t>
            </a:r>
            <a:r>
              <a:rPr lang="en-US" baseline="0" dirty="0" smtClean="0"/>
              <a:t> contours that show how far it takes to walk to various spots, as we might expect these radiate pretty equally around, in B there are </a:t>
            </a:r>
            <a:r>
              <a:rPr lang="en-US" baseline="0" dirty="0" err="1" smtClean="0"/>
              <a:t>iso</a:t>
            </a:r>
            <a:r>
              <a:rPr lang="en-US" baseline="0" dirty="0" smtClean="0"/>
              <a:t> cost contours that go farther and that there are freeways that in fact speed up this time in some areas.  Based on this different abstract visual encoding of data we now know something about new.</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9</a:t>
            </a:fld>
            <a:endParaRPr lang="en-US"/>
          </a:p>
        </p:txBody>
      </p:sp>
    </p:spTree>
    <p:extLst>
      <p:ext uri="{BB962C8B-B14F-4D97-AF65-F5344CB8AC3E}">
        <p14:creationId xmlns:p14="http://schemas.microsoft.com/office/powerpoint/2010/main" val="1192785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common insight it finding patterns. Here we have the now classic example of </a:t>
            </a:r>
            <a:r>
              <a:rPr lang="en-US" dirty="0" err="1" smtClean="0"/>
              <a:t>Anscombe’s</a:t>
            </a:r>
            <a:r>
              <a:rPr lang="en-US" dirty="0" smtClean="0"/>
              <a:t> quartet. Francis </a:t>
            </a:r>
            <a:r>
              <a:rPr lang="en-US" dirty="0" err="1" smtClean="0"/>
              <a:t>Anscombe</a:t>
            </a:r>
            <a:r>
              <a:rPr lang="en-US" dirty="0" smtClean="0"/>
              <a:t> was an</a:t>
            </a:r>
            <a:r>
              <a:rPr lang="en-US" baseline="0" dirty="0" smtClean="0"/>
              <a:t> English statistician, so not actually a string instrument ensemble if that’s what you were hoping for, and he was a visualization proponent noting the importance of graphs. Here we have four datasets, and you can try to get a sense of them from the table of numbers alone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a:t>
            </a:fld>
            <a:endParaRPr lang="en-US"/>
          </a:p>
        </p:txBody>
      </p:sp>
    </p:spTree>
    <p:extLst>
      <p:ext uri="{BB962C8B-B14F-4D97-AF65-F5344CB8AC3E}">
        <p14:creationId xmlns:p14="http://schemas.microsoft.com/office/powerpoint/2010/main" val="347519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DA78D-F215-42DF-9B83-6796C1E0909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DA78D-F215-42DF-9B83-6796C1E09096}"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DA78D-F215-42DF-9B83-6796C1E09096}"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1/29/17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a:stretch>
            <a:fillRect/>
          </a:stretch>
        </p:blipFill>
        <p:spPr>
          <a:xfrm>
            <a:off x="6578550" y="62508"/>
            <a:ext cx="2143379" cy="248989"/>
          </a:xfrm>
          <a:prstGeom prst="rect">
            <a:avLst/>
          </a:prstGeom>
        </p:spPr>
      </p:pic>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1/29/17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7772400" cy="900546"/>
          </a:xfrm>
        </p:spPr>
        <p:txBody>
          <a:bodyPr/>
          <a:lstStyle/>
          <a:p>
            <a:r>
              <a:rPr lang="en-US" dirty="0" smtClean="0"/>
              <a:t>Why Visualization?</a:t>
            </a:r>
            <a:endParaRPr lang="en-US" dirty="0"/>
          </a:p>
        </p:txBody>
      </p:sp>
      <p:sp>
        <p:nvSpPr>
          <p:cNvPr id="5" name="Subtitle 1"/>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4350326" y="5831663"/>
            <a:ext cx="4244553" cy="493075"/>
          </a:xfrm>
          <a:prstGeom prst="rect">
            <a:avLst/>
          </a:prstGeom>
        </p:spPr>
      </p:pic>
    </p:spTree>
    <p:extLst>
      <p:ext uri="{BB962C8B-B14F-4D97-AF65-F5344CB8AC3E}">
        <p14:creationId xmlns:p14="http://schemas.microsoft.com/office/powerpoint/2010/main" val="27425128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601565"/>
            <a:ext cx="8229600" cy="4523232"/>
          </a:xfrm>
        </p:spPr>
      </p:pic>
      <p:sp>
        <p:nvSpPr>
          <p:cNvPr id="5" name="TextBox 4"/>
          <p:cNvSpPr txBox="1"/>
          <p:nvPr/>
        </p:nvSpPr>
        <p:spPr>
          <a:xfrm>
            <a:off x="6324600" y="6172200"/>
            <a:ext cx="2045301" cy="369332"/>
          </a:xfrm>
          <a:prstGeom prst="rect">
            <a:avLst/>
          </a:prstGeom>
          <a:noFill/>
        </p:spPr>
        <p:txBody>
          <a:bodyPr wrap="none" rtlCol="0">
            <a:spAutoFit/>
          </a:bodyPr>
          <a:lstStyle/>
          <a:p>
            <a:r>
              <a:rPr lang="en-US" dirty="0"/>
              <a:t>[</a:t>
            </a:r>
            <a:r>
              <a:rPr lang="en-US" dirty="0" err="1" smtClean="0"/>
              <a:t>Anscombe</a:t>
            </a:r>
            <a:r>
              <a:rPr lang="en-US" dirty="0" smtClean="0"/>
              <a:t>, 1973]</a:t>
            </a:r>
            <a:endParaRPr lang="en-US" dirty="0"/>
          </a:p>
        </p:txBody>
      </p:sp>
    </p:spTree>
    <p:extLst>
      <p:ext uri="{BB962C8B-B14F-4D97-AF65-F5344CB8AC3E}">
        <p14:creationId xmlns:p14="http://schemas.microsoft.com/office/powerpoint/2010/main" val="27321151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46299" y="6336268"/>
            <a:ext cx="2045301" cy="369332"/>
          </a:xfrm>
          <a:prstGeom prst="rect">
            <a:avLst/>
          </a:prstGeom>
          <a:noFill/>
        </p:spPr>
        <p:txBody>
          <a:bodyPr wrap="none" rtlCol="0">
            <a:spAutoFit/>
          </a:bodyPr>
          <a:lstStyle/>
          <a:p>
            <a:r>
              <a:rPr lang="en-US" dirty="0"/>
              <a:t>[</a:t>
            </a:r>
            <a:r>
              <a:rPr lang="en-US" dirty="0" err="1" smtClean="0"/>
              <a:t>Anscombe</a:t>
            </a:r>
            <a:r>
              <a:rPr lang="en-US" dirty="0" smtClean="0"/>
              <a:t>, 1973]</a:t>
            </a:r>
            <a:endParaRPr lang="en-US" dirty="0"/>
          </a:p>
        </p:txBody>
      </p:sp>
      <p:sp>
        <p:nvSpPr>
          <p:cNvPr id="6" name="Rectangle 5"/>
          <p:cNvSpPr/>
          <p:nvPr/>
        </p:nvSpPr>
        <p:spPr>
          <a:xfrm>
            <a:off x="-533400" y="3749456"/>
            <a:ext cx="9677400" cy="954107"/>
          </a:xfrm>
          <a:prstGeom prst="rect">
            <a:avLst/>
          </a:prstGeom>
        </p:spPr>
        <p:txBody>
          <a:bodyPr wrap="square">
            <a:spAutoFit/>
          </a:bodyPr>
          <a:lstStyle/>
          <a:p>
            <a:pPr algn="ctr"/>
            <a:r>
              <a:rPr lang="en-US" sz="2800" dirty="0"/>
              <a:t>	</a:t>
            </a:r>
            <a:endParaRPr lang="en-US" sz="2800" dirty="0" smtClean="0"/>
          </a:p>
          <a:p>
            <a:pPr algn="ctr"/>
            <a:r>
              <a:rPr lang="en-US" sz="2800" dirty="0" smtClean="0"/>
              <a:t>                                                  </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1355372389"/>
              </p:ext>
            </p:extLst>
          </p:nvPr>
        </p:nvGraphicFramePr>
        <p:xfrm>
          <a:off x="1600200" y="1066800"/>
          <a:ext cx="8458200" cy="4343400"/>
        </p:xfrm>
        <a:graphic>
          <a:graphicData uri="http://schemas.openxmlformats.org/drawingml/2006/table">
            <a:tbl>
              <a:tblPr firstRow="1" bandRow="1">
                <a:tableStyleId>{2D5ABB26-0587-4C30-8999-92F81FD0307C}</a:tableStyleId>
              </a:tblPr>
              <a:tblGrid>
                <a:gridCol w="4229100"/>
                <a:gridCol w="4229100"/>
              </a:tblGrid>
              <a:tr h="582846">
                <a:tc>
                  <a:txBody>
                    <a:bodyPr/>
                    <a:lstStyle/>
                    <a:p>
                      <a:r>
                        <a:rPr lang="en-US" sz="2800" dirty="0" smtClean="0"/>
                        <a:t>Mean of x</a:t>
                      </a:r>
                    </a:p>
                  </a:txBody>
                  <a:tcPr/>
                </a:tc>
                <a:tc>
                  <a:txBody>
                    <a:bodyPr/>
                    <a:lstStyle/>
                    <a:p>
                      <a:r>
                        <a:rPr lang="en-US" sz="2800" dirty="0" smtClean="0"/>
                        <a:t>9 </a:t>
                      </a:r>
                      <a:endParaRPr lang="en-US" sz="2800" dirty="0"/>
                    </a:p>
                  </a:txBody>
                  <a:tcPr/>
                </a:tc>
              </a:tr>
              <a:tr h="582846">
                <a:tc>
                  <a:txBody>
                    <a:bodyPr/>
                    <a:lstStyle/>
                    <a:p>
                      <a:r>
                        <a:rPr lang="en-US" sz="2800" dirty="0" smtClean="0"/>
                        <a:t>Sample variance of 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11 </a:t>
                      </a:r>
                    </a:p>
                  </a:txBody>
                  <a:tcPr/>
                </a:tc>
              </a:tr>
              <a:tr h="582846">
                <a:tc>
                  <a:txBody>
                    <a:bodyPr/>
                    <a:lstStyle/>
                    <a:p>
                      <a:r>
                        <a:rPr lang="en-US" sz="2800" dirty="0" smtClean="0"/>
                        <a:t>Mean of 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7.50</a:t>
                      </a:r>
                    </a:p>
                  </a:txBody>
                  <a:tcPr/>
                </a:tc>
              </a:tr>
              <a:tr h="1006008">
                <a:tc>
                  <a:txBody>
                    <a:bodyPr/>
                    <a:lstStyle/>
                    <a:p>
                      <a:r>
                        <a:rPr lang="en-US" sz="2800" dirty="0" smtClean="0"/>
                        <a:t>Sample variance of y</a:t>
                      </a:r>
                      <a:endParaRPr lang="en-US" sz="2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4.125</a:t>
                      </a:r>
                    </a:p>
                    <a:p>
                      <a:endParaRPr lang="en-US" sz="2800" dirty="0"/>
                    </a:p>
                  </a:txBody>
                  <a:tcPr/>
                </a:tc>
              </a:tr>
              <a:tr h="1006008">
                <a:tc>
                  <a:txBody>
                    <a:bodyPr/>
                    <a:lstStyle/>
                    <a:p>
                      <a:r>
                        <a:rPr lang="en-US" sz="2800" dirty="0" smtClean="0"/>
                        <a:t>Correlation between</a:t>
                      </a:r>
                    </a:p>
                    <a:p>
                      <a:r>
                        <a:rPr lang="en-US" sz="2800" dirty="0" smtClean="0"/>
                        <a:t>x and 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t>0.816 </a:t>
                      </a:r>
                    </a:p>
                  </a:txBody>
                  <a:tcPr/>
                </a:tc>
              </a:tr>
              <a:tr h="582846">
                <a:tc>
                  <a:txBody>
                    <a:bodyPr/>
                    <a:lstStyle/>
                    <a:p>
                      <a:r>
                        <a:rPr lang="en-US" sz="2800" dirty="0" smtClean="0"/>
                        <a:t>Linear regression line</a:t>
                      </a:r>
                      <a:endParaRPr lang="en-US" sz="2800" dirty="0"/>
                    </a:p>
                  </a:txBody>
                  <a:tcPr/>
                </a:tc>
                <a:tc>
                  <a:txBody>
                    <a:bodyPr/>
                    <a:lstStyle/>
                    <a:p>
                      <a:r>
                        <a:rPr lang="en-US" sz="2800" dirty="0" smtClean="0"/>
                        <a:t>y = 3 + 0.5x </a:t>
                      </a:r>
                      <a:endParaRPr lang="en-US" sz="2800" dirty="0"/>
                    </a:p>
                  </a:txBody>
                  <a:tcPr/>
                </a:tc>
              </a:tr>
            </a:tbl>
          </a:graphicData>
        </a:graphic>
      </p:graphicFrame>
    </p:spTree>
    <p:extLst>
      <p:ext uri="{BB962C8B-B14F-4D97-AF65-F5344CB8AC3E}">
        <p14:creationId xmlns:p14="http://schemas.microsoft.com/office/powerpoint/2010/main" val="30434190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12-08 at 9.22.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89" y="382402"/>
            <a:ext cx="8133711" cy="6399398"/>
          </a:xfrm>
          <a:prstGeom prst="rect">
            <a:avLst/>
          </a:prstGeom>
        </p:spPr>
      </p:pic>
      <p:sp>
        <p:nvSpPr>
          <p:cNvPr id="7" name="TextBox 6"/>
          <p:cNvSpPr txBox="1"/>
          <p:nvPr/>
        </p:nvSpPr>
        <p:spPr>
          <a:xfrm>
            <a:off x="2667000" y="6397823"/>
            <a:ext cx="4256494" cy="307777"/>
          </a:xfrm>
          <a:prstGeom prst="rect">
            <a:avLst/>
          </a:prstGeom>
          <a:noFill/>
        </p:spPr>
        <p:txBody>
          <a:bodyPr wrap="none" rtlCol="0">
            <a:spAutoFit/>
          </a:bodyPr>
          <a:lstStyle/>
          <a:p>
            <a:r>
              <a:rPr lang="en-US" sz="1400" dirty="0" smtClean="0"/>
              <a:t>Source</a:t>
            </a:r>
            <a:r>
              <a:rPr lang="en-US" sz="1400" dirty="0"/>
              <a:t>: http://</a:t>
            </a:r>
            <a:r>
              <a:rPr lang="en-US" sz="1400" dirty="0" err="1"/>
              <a:t>informatique-</a:t>
            </a:r>
            <a:r>
              <a:rPr lang="en-US" sz="1400" dirty="0" err="1" smtClean="0"/>
              <a:t>python.readthedocs.io</a:t>
            </a:r>
            <a:endParaRPr lang="en-US" sz="1400" dirty="0"/>
          </a:p>
        </p:txBody>
      </p:sp>
    </p:spTree>
    <p:extLst>
      <p:ext uri="{BB962C8B-B14F-4D97-AF65-F5344CB8AC3E}">
        <p14:creationId xmlns:p14="http://schemas.microsoft.com/office/powerpoint/2010/main" val="42773189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 Data Science</a:t>
            </a:r>
            <a:endParaRPr lang="en-US" dirty="0"/>
          </a:p>
        </p:txBody>
      </p:sp>
      <p:sp>
        <p:nvSpPr>
          <p:cNvPr id="3" name="Content Placeholder 2"/>
          <p:cNvSpPr>
            <a:spLocks noGrp="1"/>
          </p:cNvSpPr>
          <p:nvPr>
            <p:ph idx="1"/>
          </p:nvPr>
        </p:nvSpPr>
        <p:spPr/>
        <p:txBody>
          <a:bodyPr/>
          <a:lstStyle/>
          <a:p>
            <a:pPr marL="0" indent="0" algn="ctr">
              <a:buNone/>
            </a:pPr>
            <a:endParaRPr lang="en-US" b="1" dirty="0" smtClean="0"/>
          </a:p>
          <a:p>
            <a:pPr marL="0" indent="0" algn="ctr">
              <a:buNone/>
            </a:pPr>
            <a:endParaRPr lang="en-US" b="1" dirty="0" smtClean="0"/>
          </a:p>
          <a:p>
            <a:pPr marL="0" indent="0" algn="ctr">
              <a:buNone/>
            </a:pPr>
            <a:r>
              <a:rPr lang="en-US" sz="4000" b="1" dirty="0" smtClean="0"/>
              <a:t>Derive value </a:t>
            </a:r>
            <a:r>
              <a:rPr lang="en-US" sz="4000" dirty="0" smtClean="0"/>
              <a:t>from data to provide actionable insights</a:t>
            </a:r>
          </a:p>
          <a:p>
            <a:pPr marL="0" indent="0">
              <a:buNone/>
            </a:pPr>
            <a:r>
              <a:rPr lang="en-US" sz="3600" dirty="0" smtClean="0"/>
              <a:t>		</a:t>
            </a:r>
            <a:endParaRPr lang="en-US" sz="3600" dirty="0"/>
          </a:p>
        </p:txBody>
      </p:sp>
      <p:cxnSp>
        <p:nvCxnSpPr>
          <p:cNvPr id="4" name="Straight Connector 3"/>
          <p:cNvCxnSpPr/>
          <p:nvPr/>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3037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09600"/>
            <a:ext cx="91440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7-01-03 at 11.44.54 AM.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438400" y="356010"/>
            <a:ext cx="10591800" cy="6501990"/>
          </a:xfrm>
          <a:prstGeom prst="rect">
            <a:avLst/>
          </a:prstGeom>
        </p:spPr>
      </p:pic>
      <p:sp>
        <p:nvSpPr>
          <p:cNvPr id="11" name="Content Placeholder 2"/>
          <p:cNvSpPr txBox="1">
            <a:spLocks/>
          </p:cNvSpPr>
          <p:nvPr/>
        </p:nvSpPr>
        <p:spPr>
          <a:xfrm>
            <a:off x="3962400" y="60658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chemeClr val="tx1">
                    <a:lumMod val="75000"/>
                    <a:lumOff val="25000"/>
                  </a:schemeClr>
                </a:solidFill>
              </a:rPr>
              <a:t>flickr</a:t>
            </a:r>
            <a:r>
              <a:rPr lang="en-US" sz="1800" dirty="0" smtClean="0">
                <a:solidFill>
                  <a:schemeClr val="tx1">
                    <a:lumMod val="75000"/>
                    <a:lumOff val="25000"/>
                  </a:schemeClr>
                </a:solidFill>
              </a:rPr>
              <a:t> cc 2.0</a:t>
            </a:r>
          </a:p>
          <a:p>
            <a:pPr marL="0" indent="0" algn="ctr">
              <a:buFont typeface="Arial" panose="020B0604020202020204" pitchFamily="34" charset="0"/>
              <a:buNone/>
            </a:pPr>
            <a:r>
              <a:rPr lang="en-US" sz="1800" dirty="0" smtClean="0">
                <a:solidFill>
                  <a:schemeClr val="tx1">
                    <a:lumMod val="75000"/>
                    <a:lumOff val="25000"/>
                  </a:schemeClr>
                </a:solidFill>
              </a:rPr>
              <a:t>by Sebastian </a:t>
            </a:r>
            <a:r>
              <a:rPr lang="en-US" sz="1800" dirty="0" err="1" smtClean="0">
                <a:solidFill>
                  <a:schemeClr val="tx1">
                    <a:lumMod val="75000"/>
                    <a:lumOff val="25000"/>
                  </a:schemeClr>
                </a:solidFill>
              </a:rPr>
              <a:t>Sikora</a:t>
            </a:r>
            <a:endParaRPr lang="en-US" dirty="0">
              <a:solidFill>
                <a:schemeClr val="tx1">
                  <a:lumMod val="75000"/>
                  <a:lumOff val="25000"/>
                </a:schemeClr>
              </a:solidFill>
            </a:endParaRPr>
          </a:p>
        </p:txBody>
      </p:sp>
      <p:sp>
        <p:nvSpPr>
          <p:cNvPr id="2" name="Rectangle 1"/>
          <p:cNvSpPr/>
          <p:nvPr/>
        </p:nvSpPr>
        <p:spPr>
          <a:xfrm>
            <a:off x="-304800" y="381000"/>
            <a:ext cx="5029200" cy="6477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6-12-08 at 7.20.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057400"/>
            <a:ext cx="4498782" cy="2819400"/>
          </a:xfrm>
          <a:prstGeom prst="rect">
            <a:avLst/>
          </a:prstGeom>
        </p:spPr>
      </p:pic>
      <p:sp>
        <p:nvSpPr>
          <p:cNvPr id="8" name="TextBox 7"/>
          <p:cNvSpPr txBox="1"/>
          <p:nvPr/>
        </p:nvSpPr>
        <p:spPr>
          <a:xfrm>
            <a:off x="457200" y="6550223"/>
            <a:ext cx="3627328" cy="307777"/>
          </a:xfrm>
          <a:prstGeom prst="rect">
            <a:avLst/>
          </a:prstGeom>
          <a:noFill/>
        </p:spPr>
        <p:txBody>
          <a:bodyPr wrap="none" rtlCol="0">
            <a:spAutoFit/>
          </a:bodyPr>
          <a:lstStyle/>
          <a:p>
            <a:r>
              <a:rPr lang="en-US" sz="1400" dirty="0" smtClean="0">
                <a:solidFill>
                  <a:schemeClr val="tx1">
                    <a:lumMod val="75000"/>
                    <a:lumOff val="25000"/>
                  </a:schemeClr>
                </a:solidFill>
              </a:rPr>
              <a:t>Source: https</a:t>
            </a:r>
            <a:r>
              <a:rPr lang="en-US" sz="1400" dirty="0">
                <a:solidFill>
                  <a:schemeClr val="tx1">
                    <a:lumMod val="75000"/>
                    <a:lumOff val="25000"/>
                  </a:schemeClr>
                </a:solidFill>
              </a:rPr>
              <a:t>://</a:t>
            </a:r>
            <a:r>
              <a:rPr lang="en-US" sz="1400" dirty="0" err="1" smtClean="0">
                <a:solidFill>
                  <a:schemeClr val="tx1">
                    <a:lumMod val="75000"/>
                    <a:lumOff val="25000"/>
                  </a:schemeClr>
                </a:solidFill>
              </a:rPr>
              <a:t>blogs.technet.microsoft.com</a:t>
            </a:r>
            <a:endParaRPr lang="en-US" sz="1400" dirty="0">
              <a:solidFill>
                <a:schemeClr val="tx1">
                  <a:lumMod val="75000"/>
                  <a:lumOff val="25000"/>
                </a:schemeClr>
              </a:solidFill>
            </a:endParaRPr>
          </a:p>
        </p:txBody>
      </p:sp>
    </p:spTree>
    <p:extLst>
      <p:ext uri="{BB962C8B-B14F-4D97-AF65-F5344CB8AC3E}">
        <p14:creationId xmlns:p14="http://schemas.microsoft.com/office/powerpoint/2010/main" val="12378022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chool_logo1_rgb_xl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072" y="2724912"/>
            <a:ext cx="7229856" cy="1408176"/>
          </a:xfrm>
          <a:prstGeom prst="rect">
            <a:avLst/>
          </a:prstGeom>
        </p:spPr>
      </p:pic>
    </p:spTree>
    <p:extLst>
      <p:ext uri="{BB962C8B-B14F-4D97-AF65-F5344CB8AC3E}">
        <p14:creationId xmlns:p14="http://schemas.microsoft.com/office/powerpoint/2010/main" val="263089710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7-01-03 at 11.17.07 AM.png"/>
          <p:cNvPicPr>
            <a:picLocks noGrp="1" noChangeAspect="1"/>
          </p:cNvPicPr>
          <p:nvPr>
            <p:ph idx="1"/>
          </p:nvPr>
        </p:nvPicPr>
        <p:blipFill>
          <a:blip r:embed="rId3">
            <a:extLst>
              <a:ext uri="{28A0092B-C50C-407E-A947-70E740481C1C}">
                <a14:useLocalDpi xmlns:a14="http://schemas.microsoft.com/office/drawing/2010/main" val="0"/>
              </a:ext>
            </a:extLst>
          </a:blip>
          <a:srcRect l="2901" r="2901"/>
          <a:stretch>
            <a:fillRect/>
          </a:stretch>
        </p:blipFill>
        <p:spPr>
          <a:xfrm>
            <a:off x="-1461646" y="381000"/>
            <a:ext cx="11720955" cy="6446074"/>
          </a:xfrm>
        </p:spPr>
      </p:pic>
      <p:sp>
        <p:nvSpPr>
          <p:cNvPr id="7" name="Content Placeholder 2"/>
          <p:cNvSpPr txBox="1">
            <a:spLocks/>
          </p:cNvSpPr>
          <p:nvPr/>
        </p:nvSpPr>
        <p:spPr bwMode="gray">
          <a:xfrm>
            <a:off x="152400" y="1524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lgn="ctr">
              <a:spcBef>
                <a:spcPts val="0"/>
              </a:spcBef>
              <a:buFontTx/>
              <a:buNone/>
              <a:defRPr/>
            </a:pPr>
            <a:r>
              <a:rPr lang="en-US" sz="6600" dirty="0">
                <a:solidFill>
                  <a:schemeClr val="bg1"/>
                </a:solidFill>
                <a:ea typeface="Bebas Neue" charset="0"/>
                <a:cs typeface="Bebas Neue" charset="0"/>
              </a:rPr>
              <a:t>H</a:t>
            </a:r>
            <a:r>
              <a:rPr lang="en-US" sz="6600" dirty="0" smtClean="0">
                <a:solidFill>
                  <a:schemeClr val="bg1"/>
                </a:solidFill>
                <a:ea typeface="Bebas Neue" charset="0"/>
                <a:cs typeface="Bebas Neue" charset="0"/>
              </a:rPr>
              <a:t>uman perception</a:t>
            </a:r>
          </a:p>
          <a:p>
            <a:pPr marL="0" indent="0" algn="ctr">
              <a:spcBef>
                <a:spcPts val="0"/>
              </a:spcBef>
              <a:buFontTx/>
              <a:buNone/>
              <a:defRPr/>
            </a:pPr>
            <a:r>
              <a:rPr lang="en-US" sz="6600" dirty="0">
                <a:solidFill>
                  <a:schemeClr val="bg1"/>
                </a:solidFill>
                <a:ea typeface="Bebas Neue" charset="0"/>
                <a:cs typeface="Bebas Neue" charset="0"/>
              </a:rPr>
              <a:t>i</a:t>
            </a:r>
            <a:r>
              <a:rPr lang="en-US" sz="6600" dirty="0" smtClean="0">
                <a:solidFill>
                  <a:schemeClr val="bg1"/>
                </a:solidFill>
                <a:ea typeface="Bebas Neue" charset="0"/>
                <a:cs typeface="Bebas Neue" charset="0"/>
              </a:rPr>
              <a:t>s powerful.</a:t>
            </a:r>
          </a:p>
        </p:txBody>
      </p:sp>
      <p:sp>
        <p:nvSpPr>
          <p:cNvPr id="8" name="Content Placeholder 2"/>
          <p:cNvSpPr txBox="1">
            <a:spLocks/>
          </p:cNvSpPr>
          <p:nvPr/>
        </p:nvSpPr>
        <p:spPr>
          <a:xfrm>
            <a:off x="-2057400" y="60198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rgbClr val="FFFFFF"/>
                </a:solidFill>
              </a:rPr>
              <a:t>flickr</a:t>
            </a:r>
            <a:r>
              <a:rPr lang="en-US" sz="1800" dirty="0" smtClean="0">
                <a:solidFill>
                  <a:srgbClr val="FFFFFF"/>
                </a:solidFill>
              </a:rPr>
              <a:t> cc 2.0</a:t>
            </a:r>
          </a:p>
          <a:p>
            <a:pPr marL="0" indent="0" algn="ctr">
              <a:buFont typeface="Arial" panose="020B0604020202020204" pitchFamily="34" charset="0"/>
              <a:buNone/>
            </a:pPr>
            <a:r>
              <a:rPr lang="en-US" sz="1800" dirty="0" smtClean="0">
                <a:solidFill>
                  <a:srgbClr val="FFFFFF"/>
                </a:solidFill>
              </a:rPr>
              <a:t>Star Gazing by </a:t>
            </a:r>
            <a:r>
              <a:rPr lang="en-US" sz="1800" dirty="0" err="1" smtClean="0">
                <a:solidFill>
                  <a:srgbClr val="FFFFFF"/>
                </a:solidFill>
              </a:rPr>
              <a:t>uditha</a:t>
            </a:r>
            <a:r>
              <a:rPr lang="en-US" sz="1800" dirty="0" smtClean="0">
                <a:solidFill>
                  <a:srgbClr val="FFFFFF"/>
                </a:solidFill>
              </a:rPr>
              <a:t> </a:t>
            </a:r>
            <a:r>
              <a:rPr lang="en-US" sz="1800" dirty="0" err="1" smtClean="0">
                <a:solidFill>
                  <a:srgbClr val="FFFFFF"/>
                </a:solidFill>
              </a:rPr>
              <a:t>wickramanayaka</a:t>
            </a:r>
            <a:endParaRPr lang="en-US" sz="1800" dirty="0" smtClean="0">
              <a:solidFill>
                <a:srgbClr val="FFFFFF"/>
              </a:solidFill>
            </a:endParaRPr>
          </a:p>
          <a:p>
            <a:pPr marL="0" indent="0">
              <a:buFont typeface="Arial" panose="020B0604020202020204" pitchFamily="34" charset="0"/>
              <a:buNone/>
            </a:pPr>
            <a:r>
              <a:rPr lang="en-US" dirty="0" smtClean="0"/>
              <a:t>]</a:t>
            </a:r>
            <a:endParaRPr lang="en-US" dirty="0"/>
          </a:p>
        </p:txBody>
      </p:sp>
    </p:spTree>
    <p:extLst>
      <p:ext uri="{BB962C8B-B14F-4D97-AF65-F5344CB8AC3E}">
        <p14:creationId xmlns:p14="http://schemas.microsoft.com/office/powerpoint/2010/main" val="32457416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Screen Shot 2017-01-03 at 11.26.58 AM.png"/>
          <p:cNvPicPr>
            <a:picLocks noGrp="1" noChangeAspect="1"/>
          </p:cNvPicPr>
          <p:nvPr>
            <p:ph idx="1"/>
          </p:nvPr>
        </p:nvPicPr>
        <p:blipFill>
          <a:blip r:embed="rId3">
            <a:extLst>
              <a:ext uri="{28A0092B-C50C-407E-A947-70E740481C1C}">
                <a14:useLocalDpi xmlns:a14="http://schemas.microsoft.com/office/drawing/2010/main" val="0"/>
              </a:ext>
            </a:extLst>
          </a:blip>
          <a:srcRect t="9956" b="9956"/>
          <a:stretch>
            <a:fillRect/>
          </a:stretch>
        </p:blipFill>
        <p:spPr>
          <a:xfrm>
            <a:off x="-1447801" y="281096"/>
            <a:ext cx="11958845" cy="6576904"/>
          </a:xfrm>
        </p:spPr>
      </p:pic>
      <p:sp>
        <p:nvSpPr>
          <p:cNvPr id="8" name="Content Placeholder 2"/>
          <p:cNvSpPr txBox="1">
            <a:spLocks/>
          </p:cNvSpPr>
          <p:nvPr/>
        </p:nvSpPr>
        <p:spPr>
          <a:xfrm>
            <a:off x="3581400" y="60658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rgbClr val="FFFFFF"/>
                </a:solidFill>
              </a:rPr>
              <a:t>flickr</a:t>
            </a:r>
            <a:r>
              <a:rPr lang="en-US" sz="1800" dirty="0" smtClean="0">
                <a:solidFill>
                  <a:srgbClr val="FFFFFF"/>
                </a:solidFill>
              </a:rPr>
              <a:t> cc 2.0</a:t>
            </a:r>
          </a:p>
          <a:p>
            <a:pPr marL="0" indent="0" algn="ctr">
              <a:buFont typeface="Arial" panose="020B0604020202020204" pitchFamily="34" charset="0"/>
              <a:buNone/>
            </a:pPr>
            <a:r>
              <a:rPr lang="en-US" sz="1800" dirty="0" smtClean="0">
                <a:solidFill>
                  <a:srgbClr val="FFFFFF"/>
                </a:solidFill>
              </a:rPr>
              <a:t> </a:t>
            </a:r>
            <a:r>
              <a:rPr lang="en-US" sz="1800" dirty="0" err="1" smtClean="0">
                <a:solidFill>
                  <a:srgbClr val="FFFFFF"/>
                </a:solidFill>
              </a:rPr>
              <a:t>Big_Data</a:t>
            </a:r>
            <a:r>
              <a:rPr lang="en-US" sz="1800" dirty="0" err="1">
                <a:solidFill>
                  <a:srgbClr val="FFFFFF"/>
                </a:solidFill>
              </a:rPr>
              <a:t>_</a:t>
            </a:r>
            <a:r>
              <a:rPr lang="en-US" sz="1800" dirty="0" err="1" smtClean="0">
                <a:solidFill>
                  <a:srgbClr val="FFFFFF"/>
                </a:solidFill>
              </a:rPr>
              <a:t>Higgs</a:t>
            </a:r>
            <a:r>
              <a:rPr lang="en-US" sz="1800" dirty="0" smtClean="0">
                <a:solidFill>
                  <a:srgbClr val="FFFFFF"/>
                </a:solidFill>
              </a:rPr>
              <a:t> by </a:t>
            </a:r>
            <a:r>
              <a:rPr lang="en-US" sz="1800" dirty="0" err="1" smtClean="0">
                <a:solidFill>
                  <a:srgbClr val="FFFFFF"/>
                </a:solidFill>
              </a:rPr>
              <a:t>KamiPhuc</a:t>
            </a:r>
            <a:endParaRPr lang="en-US" dirty="0"/>
          </a:p>
        </p:txBody>
      </p:sp>
    </p:spTree>
    <p:extLst>
      <p:ext uri="{BB962C8B-B14F-4D97-AF65-F5344CB8AC3E}">
        <p14:creationId xmlns:p14="http://schemas.microsoft.com/office/powerpoint/2010/main" val="13282922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2"/>
          <p:cNvSpPr txBox="1">
            <a:spLocks/>
          </p:cNvSpPr>
          <p:nvPr/>
        </p:nvSpPr>
        <p:spPr bwMode="gray">
          <a:xfrm>
            <a:off x="30997" y="18288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a:p>
            <a:pPr marL="0" indent="0">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r>
              <a:rPr lang="en-US" sz="5400" dirty="0" smtClean="0">
                <a:solidFill>
                  <a:schemeClr val="tx1">
                    <a:lumMod val="75000"/>
                    <a:lumOff val="25000"/>
                  </a:schemeClr>
                </a:solidFill>
              </a:rPr>
              <a:t>What is data visualization?</a:t>
            </a:r>
          </a:p>
        </p:txBody>
      </p:sp>
      <p:sp>
        <p:nvSpPr>
          <p:cNvPr id="6" name="Content Placeholder 2"/>
          <p:cNvSpPr txBox="1">
            <a:spLocks/>
          </p:cNvSpPr>
          <p:nvPr/>
        </p:nvSpPr>
        <p:spPr bwMode="gray">
          <a:xfrm>
            <a:off x="152400" y="2103437"/>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p:txBody>
      </p:sp>
    </p:spTree>
    <p:extLst>
      <p:ext uri="{BB962C8B-B14F-4D97-AF65-F5344CB8AC3E}">
        <p14:creationId xmlns:p14="http://schemas.microsoft.com/office/powerpoint/2010/main" val="27148900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3600" dirty="0"/>
              <a:t>Data visualization is the creation or study of systems of abstract visual encodings of data, designed to aid human insight.</a:t>
            </a:r>
          </a:p>
        </p:txBody>
      </p:sp>
    </p:spTree>
    <p:extLst>
      <p:ext uri="{BB962C8B-B14F-4D97-AF65-F5344CB8AC3E}">
        <p14:creationId xmlns:p14="http://schemas.microsoft.com/office/powerpoint/2010/main" val="1183428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3600" dirty="0"/>
              <a:t>Data visualization is the creation or study of systems of </a:t>
            </a:r>
            <a:r>
              <a:rPr lang="en-US" sz="3600" b="1" dirty="0"/>
              <a:t>abstract visual encodings of data</a:t>
            </a:r>
            <a:r>
              <a:rPr lang="en-US" sz="3600" dirty="0"/>
              <a:t>, designed to aid human insight.</a:t>
            </a:r>
          </a:p>
        </p:txBody>
      </p:sp>
    </p:spTree>
    <p:extLst>
      <p:ext uri="{BB962C8B-B14F-4D97-AF65-F5344CB8AC3E}">
        <p14:creationId xmlns:p14="http://schemas.microsoft.com/office/powerpoint/2010/main" val="42654921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3600" dirty="0"/>
              <a:t>Data visualization is the creation or study of </a:t>
            </a:r>
            <a:r>
              <a:rPr lang="en-US" sz="3600" b="1" dirty="0"/>
              <a:t>systems</a:t>
            </a:r>
            <a:r>
              <a:rPr lang="en-US" sz="3600" dirty="0"/>
              <a:t> of abstract visual encodings of data, designed to aid human insight.</a:t>
            </a:r>
          </a:p>
        </p:txBody>
      </p:sp>
    </p:spTree>
    <p:extLst>
      <p:ext uri="{BB962C8B-B14F-4D97-AF65-F5344CB8AC3E}">
        <p14:creationId xmlns:p14="http://schemas.microsoft.com/office/powerpoint/2010/main" val="45809897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sz="3600" dirty="0"/>
              <a:t>Data visualization is the creation or study of systems of abstract visual encodings of data, </a:t>
            </a:r>
            <a:r>
              <a:rPr lang="en-US" sz="3600" b="1" dirty="0"/>
              <a:t>designed to aid human insight</a:t>
            </a:r>
            <a:r>
              <a:rPr lang="en-US" sz="3600" dirty="0"/>
              <a:t>.</a:t>
            </a:r>
          </a:p>
        </p:txBody>
      </p:sp>
    </p:spTree>
    <p:extLst>
      <p:ext uri="{BB962C8B-B14F-4D97-AF65-F5344CB8AC3E}">
        <p14:creationId xmlns:p14="http://schemas.microsoft.com/office/powerpoint/2010/main" val="19813374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6-12-08 at 6.5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0"/>
            <a:ext cx="8686800" cy="5896080"/>
          </a:xfrm>
          <a:prstGeom prst="rect">
            <a:avLst/>
          </a:prstGeom>
        </p:spPr>
      </p:pic>
      <p:sp>
        <p:nvSpPr>
          <p:cNvPr id="7" name="Rectangle 6"/>
          <p:cNvSpPr/>
          <p:nvPr/>
        </p:nvSpPr>
        <p:spPr>
          <a:xfrm flipV="1">
            <a:off x="838200" y="5715000"/>
            <a:ext cx="3124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4724400" y="5638800"/>
            <a:ext cx="3124200"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371600" y="762000"/>
            <a:ext cx="458329" cy="461665"/>
          </a:xfrm>
          <a:prstGeom prst="rect">
            <a:avLst/>
          </a:prstGeom>
          <a:noFill/>
        </p:spPr>
        <p:txBody>
          <a:bodyPr wrap="none" rtlCol="0">
            <a:spAutoFit/>
          </a:bodyPr>
          <a:lstStyle/>
          <a:p>
            <a:pPr algn="ctr"/>
            <a:r>
              <a:rPr lang="en-US" sz="2400" b="1" dirty="0" smtClean="0">
                <a:solidFill>
                  <a:schemeClr val="tx1">
                    <a:lumMod val="65000"/>
                    <a:lumOff val="35000"/>
                  </a:schemeClr>
                </a:solidFill>
              </a:rPr>
              <a:t>a) </a:t>
            </a:r>
            <a:endParaRPr lang="en-US" sz="2400" b="1" dirty="0">
              <a:solidFill>
                <a:schemeClr val="tx1">
                  <a:lumMod val="65000"/>
                  <a:lumOff val="35000"/>
                </a:schemeClr>
              </a:solidFill>
            </a:endParaRPr>
          </a:p>
        </p:txBody>
      </p:sp>
      <p:sp>
        <p:nvSpPr>
          <p:cNvPr id="10" name="TextBox 9"/>
          <p:cNvSpPr txBox="1"/>
          <p:nvPr/>
        </p:nvSpPr>
        <p:spPr>
          <a:xfrm>
            <a:off x="5410200" y="762000"/>
            <a:ext cx="475160" cy="461665"/>
          </a:xfrm>
          <a:prstGeom prst="rect">
            <a:avLst/>
          </a:prstGeom>
          <a:noFill/>
        </p:spPr>
        <p:txBody>
          <a:bodyPr wrap="none" rtlCol="0">
            <a:spAutoFit/>
          </a:bodyPr>
          <a:lstStyle/>
          <a:p>
            <a:pPr algn="ctr"/>
            <a:r>
              <a:rPr lang="en-US" sz="2400" b="1" dirty="0" smtClean="0">
                <a:solidFill>
                  <a:schemeClr val="tx1">
                    <a:lumMod val="65000"/>
                    <a:lumOff val="35000"/>
                  </a:schemeClr>
                </a:solidFill>
              </a:rPr>
              <a:t>b) </a:t>
            </a:r>
            <a:endParaRPr lang="en-US" sz="2400" b="1" dirty="0">
              <a:solidFill>
                <a:schemeClr val="tx1">
                  <a:lumMod val="65000"/>
                  <a:lumOff val="35000"/>
                </a:schemeClr>
              </a:solidFill>
            </a:endParaRPr>
          </a:p>
        </p:txBody>
      </p:sp>
      <p:sp>
        <p:nvSpPr>
          <p:cNvPr id="6" name="Rectangle 5"/>
          <p:cNvSpPr/>
          <p:nvPr/>
        </p:nvSpPr>
        <p:spPr>
          <a:xfrm>
            <a:off x="5028080" y="6172200"/>
            <a:ext cx="3963520" cy="307777"/>
          </a:xfrm>
          <a:prstGeom prst="rect">
            <a:avLst/>
          </a:prstGeom>
        </p:spPr>
        <p:txBody>
          <a:bodyPr wrap="none">
            <a:spAutoFit/>
          </a:bodyPr>
          <a:lstStyle/>
          <a:p>
            <a:r>
              <a:rPr lang="en-US" sz="1400" dirty="0" smtClean="0"/>
              <a:t>Source: </a:t>
            </a:r>
            <a:r>
              <a:rPr lang="en-US" sz="1400" dirty="0" err="1" smtClean="0"/>
              <a:t>Mackinlay</a:t>
            </a:r>
            <a:r>
              <a:rPr lang="en-US" sz="1400" dirty="0"/>
              <a:t>, Card, &amp; </a:t>
            </a:r>
            <a:r>
              <a:rPr lang="en-US" sz="1400" dirty="0" err="1"/>
              <a:t>Shneiderman</a:t>
            </a:r>
            <a:r>
              <a:rPr lang="en-US" sz="1400" dirty="0"/>
              <a:t>, </a:t>
            </a:r>
            <a:r>
              <a:rPr lang="en-US" sz="1400" dirty="0" smtClean="0"/>
              <a:t>1999</a:t>
            </a:r>
            <a:endParaRPr lang="en-US" sz="1400" dirty="0"/>
          </a:p>
        </p:txBody>
      </p:sp>
    </p:spTree>
    <p:extLst>
      <p:ext uri="{BB962C8B-B14F-4D97-AF65-F5344CB8AC3E}">
        <p14:creationId xmlns:p14="http://schemas.microsoft.com/office/powerpoint/2010/main" val="69024654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5737</TotalTime>
  <Words>829</Words>
  <Application>Microsoft Macintosh PowerPoint</Application>
  <PresentationFormat>On-screen Show (4:3)</PresentationFormat>
  <Paragraphs>87</Paragraphs>
  <Slides>15</Slides>
  <Notes>13</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Office Theme</vt:lpstr>
      <vt:lpstr>Custom Design</vt:lpstr>
      <vt:lpstr>Why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Data Science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Administrator</dc:creator>
  <cp:lastModifiedBy>Daniel</cp:lastModifiedBy>
  <cp:revision>190</cp:revision>
  <dcterms:created xsi:type="dcterms:W3CDTF">2016-03-21T14:12:59Z</dcterms:created>
  <dcterms:modified xsi:type="dcterms:W3CDTF">2017-01-29T20:00:20Z</dcterms:modified>
</cp:coreProperties>
</file>